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4" r:id="rId7"/>
    <p:sldId id="266" r:id="rId8"/>
    <p:sldId id="268" r:id="rId9"/>
    <p:sldId id="270" r:id="rId10"/>
    <p:sldId id="271" r:id="rId11"/>
    <p:sldId id="272" r:id="rId12"/>
    <p:sldId id="273" r:id="rId13"/>
    <p:sldId id="258" r:id="rId14"/>
    <p:sldId id="261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62" r:id="rId26"/>
    <p:sldId id="284" r:id="rId27"/>
    <p:sldId id="285" r:id="rId28"/>
    <p:sldId id="265" r:id="rId29"/>
    <p:sldId id="286" r:id="rId30"/>
    <p:sldId id="267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BCF25-964C-4961-862C-8C8F12F59DE3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759A6-A378-4967-9071-35DD2129B0D6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820" y="1773238"/>
            <a:ext cx="10483065" cy="165576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latin typeface="Algerian" panose="04020705040A02060702" pitchFamily="82" charset="0"/>
              </a:rPr>
              <a:t>Entrepreneurship</a:t>
            </a:r>
            <a:endParaRPr lang="en-IN" sz="80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/>
              <a:t>ROLE OF ENTREPRENEURSHIP IN INDIA</a:t>
            </a:r>
            <a:endParaRPr lang="en-IN" sz="4000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154954" y="2786064"/>
            <a:ext cx="4825158" cy="323373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Increase opportunities for employment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Competitive skill sets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Additional wealth creation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Introduction and dissemination of new methods and technologies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Overall economic development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47" y="2720579"/>
            <a:ext cx="4067923" cy="3364708"/>
          </a:xfrm>
        </p:spPr>
      </p:pic>
    </p:spTree>
    <p:extLst>
      <p:ext uri="{BB962C8B-B14F-4D97-AF65-F5344CB8AC3E}">
        <p14:creationId xmlns:p14="http://schemas.microsoft.com/office/powerpoint/2010/main" val="3856090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0800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9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Rise of the global entrepreneurial class</a:t>
            </a:r>
            <a:endParaRPr lang="en-IN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The average Indian is about 29 years old in 2020  as compared to 48 in USA and  37 in china.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Therefore, there are more no. of youth in India as compared to that of USA and china.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43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Why there are so few entrepreneurs in India?</a:t>
            </a:r>
            <a:br>
              <a:rPr lang="en-US" dirty="0"/>
            </a:br>
            <a:endParaRPr lang="en-IN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The education system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Lack of rebels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Mindset of society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Fear of failure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No passion for anything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" name="Content Placeholder 31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11" y="3154892"/>
            <a:ext cx="4824412" cy="2412206"/>
          </a:xfrm>
          <a:effectLst>
            <a:glow rad="1905000">
              <a:schemeClr val="accent1">
                <a:alpha val="1500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289188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0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1B76-442D-4231-AE0B-49E1EC23D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223" y="0"/>
            <a:ext cx="9448800" cy="1520792"/>
          </a:xfrm>
        </p:spPr>
        <p:txBody>
          <a:bodyPr>
            <a:normAutofit/>
          </a:bodyPr>
          <a:lstStyle/>
          <a:p>
            <a:pPr algn="ctr"/>
            <a:r>
              <a:rPr lang="en-IN" sz="5400" u="sng" dirty="0">
                <a:latin typeface="Algerian" panose="04020705040A02060702" pitchFamily="82" charset="0"/>
              </a:rPr>
              <a:t>Entrepreneurship in </a:t>
            </a:r>
            <a:r>
              <a:rPr lang="en-IN" sz="5400" u="sng" dirty="0" err="1">
                <a:latin typeface="Algerian" panose="04020705040A02060702" pitchFamily="82" charset="0"/>
              </a:rPr>
              <a:t>india</a:t>
            </a:r>
            <a:endParaRPr lang="en-IN" sz="5400" u="sng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91487-AF3D-4598-AF86-29AF8B2BE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4223" y="1623845"/>
            <a:ext cx="9448800" cy="1664253"/>
          </a:xfrm>
        </p:spPr>
        <p:txBody>
          <a:bodyPr>
            <a:noAutofit/>
          </a:bodyPr>
          <a:lstStyle/>
          <a:p>
            <a:pPr algn="ctr"/>
            <a:r>
              <a:rPr lang="en-IN" sz="7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TATA STEEL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6B99A-E583-4197-B583-7D87F21BE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10" y="2920597"/>
            <a:ext cx="7411453" cy="362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11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3CA75-A49F-4AA3-AE25-3038E1F61C29}"/>
              </a:ext>
            </a:extLst>
          </p:cNvPr>
          <p:cNvSpPr txBox="1"/>
          <p:nvPr/>
        </p:nvSpPr>
        <p:spPr>
          <a:xfrm>
            <a:off x="1607419" y="798897"/>
            <a:ext cx="8604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212CCE1-8DD9-48C0-8E09-6104E7168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B44A13-482B-416B-8498-AAEFCEDF8120}"/>
              </a:ext>
            </a:extLst>
          </p:cNvPr>
          <p:cNvSpPr txBox="1"/>
          <p:nvPr/>
        </p:nvSpPr>
        <p:spPr>
          <a:xfrm>
            <a:off x="847023" y="4254366"/>
            <a:ext cx="6495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/>
              <a:t>TATA STEEL PLANT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CBF9D-78CF-499B-BA08-46EE75F45788}"/>
              </a:ext>
            </a:extLst>
          </p:cNvPr>
          <p:cNvSpPr txBox="1"/>
          <p:nvPr/>
        </p:nvSpPr>
        <p:spPr>
          <a:xfrm>
            <a:off x="5567532" y="513401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JAMSHEDPUR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76759-AB52-41E3-A1BD-F57E7B248131}"/>
              </a:ext>
            </a:extLst>
          </p:cNvPr>
          <p:cNvSpPr txBox="1"/>
          <p:nvPr/>
        </p:nvSpPr>
        <p:spPr>
          <a:xfrm>
            <a:off x="1899035" y="3546039"/>
            <a:ext cx="450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“A Pioneer in laying the economic foundation of a post Independence </a:t>
            </a:r>
          </a:p>
          <a:p>
            <a:r>
              <a:rPr lang="en-I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India.”</a:t>
            </a:r>
          </a:p>
        </p:txBody>
      </p:sp>
    </p:spTree>
    <p:extLst>
      <p:ext uri="{BB962C8B-B14F-4D97-AF65-F5344CB8AC3E}">
        <p14:creationId xmlns:p14="http://schemas.microsoft.com/office/powerpoint/2010/main" val="1641944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49A69F-14F3-4CEC-96A1-3EB73F609ACD}"/>
              </a:ext>
            </a:extLst>
          </p:cNvPr>
          <p:cNvSpPr txBox="1"/>
          <p:nvPr/>
        </p:nvSpPr>
        <p:spPr>
          <a:xfrm>
            <a:off x="680988" y="1004053"/>
            <a:ext cx="6097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0" i="0" dirty="0">
                <a:effectLst/>
                <a:latin typeface="Helvetica Neue"/>
              </a:rPr>
              <a:t>Thomas Carlyle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BCC12-0041-4EB8-BD7C-50B9F5AA9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29" y="1337912"/>
            <a:ext cx="4985565" cy="4793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A3C3C-74BA-4C3B-B688-0F88E51A2FEA}"/>
              </a:ext>
            </a:extLst>
          </p:cNvPr>
          <p:cNvSpPr txBox="1"/>
          <p:nvPr/>
        </p:nvSpPr>
        <p:spPr>
          <a:xfrm>
            <a:off x="1559294" y="2050181"/>
            <a:ext cx="4709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i="1" dirty="0">
                <a:solidFill>
                  <a:srgbClr val="FFFF00"/>
                </a:solidFill>
                <a:latin typeface="Algerian" panose="04020705040A02060702" pitchFamily="82" charset="0"/>
              </a:rPr>
              <a:t>“A Nation that understood the value of Iron would reap its value in Gold”</a:t>
            </a:r>
          </a:p>
          <a:p>
            <a:endParaRPr lang="en-IN" sz="2400" b="1" i="1" dirty="0">
              <a:solidFill>
                <a:srgbClr val="FFFF00"/>
              </a:solidFill>
              <a:latin typeface="Algerian" panose="04020705040A02060702" pitchFamily="82" charset="0"/>
            </a:endParaRPr>
          </a:p>
          <a:p>
            <a:endParaRPr lang="en-IN" sz="2400" b="1" i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FF6D2-72A9-4074-A1BE-74F9BEC6540A}"/>
              </a:ext>
            </a:extLst>
          </p:cNvPr>
          <p:cNvSpPr txBox="1"/>
          <p:nvPr/>
        </p:nvSpPr>
        <p:spPr>
          <a:xfrm>
            <a:off x="1636295" y="4417996"/>
            <a:ext cx="3628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rgbClr val="FF0000"/>
                </a:solidFill>
              </a:rPr>
              <a:t>Jamshetji</a:t>
            </a:r>
            <a:r>
              <a:rPr lang="en-IN" b="1" dirty="0">
                <a:solidFill>
                  <a:srgbClr val="FF0000"/>
                </a:solidFill>
              </a:rPr>
              <a:t> Tata was so inspired by his lecture that he dedicated the next 30 years of his life tirelessly to establish the Iron and Steel Plant in India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77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544811-E44C-4938-892B-55C665E61161}"/>
              </a:ext>
            </a:extLst>
          </p:cNvPr>
          <p:cNvSpPr txBox="1"/>
          <p:nvPr/>
        </p:nvSpPr>
        <p:spPr>
          <a:xfrm>
            <a:off x="1742173" y="934720"/>
            <a:ext cx="757508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In making of Railway Tracks Cast Iron was :</a:t>
            </a:r>
          </a:p>
          <a:p>
            <a:r>
              <a:rPr lang="en-IN" sz="2400" b="1" dirty="0"/>
              <a:t>1. Costly</a:t>
            </a:r>
          </a:p>
          <a:p>
            <a:r>
              <a:rPr lang="en-IN" sz="2400" b="1" dirty="0"/>
              <a:t>2. Couldn’t carry a lot of load</a:t>
            </a:r>
          </a:p>
          <a:p>
            <a:r>
              <a:rPr lang="en-IN" sz="2400" b="1" dirty="0"/>
              <a:t>3. Needed a lot of </a:t>
            </a:r>
            <a:r>
              <a:rPr lang="en-IN" sz="2400" b="1" dirty="0" err="1"/>
              <a:t>maintainence</a:t>
            </a:r>
            <a:endParaRPr lang="en-IN" sz="2400" b="1" dirty="0"/>
          </a:p>
          <a:p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203B6-177B-4903-8734-47C8E9AA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628741"/>
            <a:ext cx="8487410" cy="37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95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7A2B14-C284-47BB-8EA1-92C35845722C}"/>
              </a:ext>
            </a:extLst>
          </p:cNvPr>
          <p:cNvSpPr txBox="1"/>
          <p:nvPr/>
        </p:nvSpPr>
        <p:spPr>
          <a:xfrm>
            <a:off x="522972" y="862522"/>
            <a:ext cx="55730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Steel was too expensive at that time .</a:t>
            </a:r>
          </a:p>
          <a:p>
            <a:r>
              <a:rPr lang="en-IN" sz="2000" b="1" dirty="0"/>
              <a:t>Hence it was only used to make</a:t>
            </a:r>
          </a:p>
          <a:p>
            <a:r>
              <a:rPr lang="en-IN" sz="2000" b="1" dirty="0"/>
              <a:t>Expensive </a:t>
            </a:r>
            <a:r>
              <a:rPr lang="en-IN" sz="2000" b="1" dirty="0" err="1"/>
              <a:t>equipments</a:t>
            </a:r>
            <a:r>
              <a:rPr lang="en-IN" sz="2000" b="1" dirty="0"/>
              <a:t> like Swords.</a:t>
            </a:r>
          </a:p>
          <a:p>
            <a:endParaRPr lang="en-IN" sz="2000" b="1" dirty="0"/>
          </a:p>
          <a:p>
            <a:r>
              <a:rPr lang="en-IN" sz="2000" b="1" dirty="0"/>
              <a:t>Then a British Engineer,</a:t>
            </a:r>
          </a:p>
          <a:p>
            <a:r>
              <a:rPr lang="en-IN" sz="2000" b="1" dirty="0"/>
              <a:t>1. Henry </a:t>
            </a:r>
            <a:r>
              <a:rPr lang="en-IN" sz="2000" b="1" dirty="0" err="1"/>
              <a:t>Besmeir</a:t>
            </a:r>
            <a:r>
              <a:rPr lang="en-IN" sz="2000" b="1" dirty="0"/>
              <a:t> invented a cost effective way of making steel due  to which </a:t>
            </a:r>
          </a:p>
          <a:p>
            <a:r>
              <a:rPr lang="en-IN" sz="2000" b="1" dirty="0"/>
              <a:t>2. The cost of making steel went by nearly 82%.</a:t>
            </a:r>
          </a:p>
          <a:p>
            <a:r>
              <a:rPr lang="en-IN" sz="2000" b="1" dirty="0"/>
              <a:t>3. From 40 pounds to 6-7 pounds per long </a:t>
            </a:r>
            <a:r>
              <a:rPr lang="en-IN" sz="2000" b="1" dirty="0" err="1"/>
              <a:t>tonn</a:t>
            </a:r>
            <a:r>
              <a:rPr lang="en-IN" sz="2000" b="1" dirty="0"/>
              <a:t>.</a:t>
            </a:r>
          </a:p>
          <a:p>
            <a:endParaRPr lang="en-IN" sz="2000" b="1" dirty="0"/>
          </a:p>
          <a:p>
            <a:pPr algn="ctr"/>
            <a:r>
              <a:rPr lang="en-IN" sz="2800" b="1" i="1" dirty="0">
                <a:solidFill>
                  <a:srgbClr val="FFFF00"/>
                </a:solidFill>
              </a:rPr>
              <a:t>“This new discovery of making steel Single-Handedly catalysed the entire Industrial Revolution.”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7B9E7-0A06-4E5F-A62E-0F5417E6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11" y="1486640"/>
            <a:ext cx="5061177" cy="38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0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230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C5474-88F6-47C3-8823-C0DA6FA08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75" y="2453723"/>
            <a:ext cx="3448050" cy="3448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E1C14B-F0D9-4C91-9202-20A0D83FCBC1}"/>
              </a:ext>
            </a:extLst>
          </p:cNvPr>
          <p:cNvSpPr txBox="1"/>
          <p:nvPr/>
        </p:nvSpPr>
        <p:spPr>
          <a:xfrm>
            <a:off x="951018" y="2453723"/>
            <a:ext cx="58939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1. </a:t>
            </a:r>
            <a:r>
              <a:rPr lang="en-IN" sz="2000" dirty="0" err="1"/>
              <a:t>Jamshetji</a:t>
            </a:r>
            <a:r>
              <a:rPr lang="en-IN" sz="2000" dirty="0"/>
              <a:t> and his team spent not one not five not ten but 17 years of his life, Surveying and Researching on the samples where Iron Deposits could be found in India.</a:t>
            </a:r>
          </a:p>
          <a:p>
            <a:endParaRPr lang="en-IN" sz="2000" dirty="0"/>
          </a:p>
          <a:p>
            <a:r>
              <a:rPr lang="en-IN" sz="2000" dirty="0"/>
              <a:t>2. Meanwhile he also grew his Textile Industry.</a:t>
            </a:r>
          </a:p>
          <a:p>
            <a:endParaRPr lang="en-IN" sz="2000" dirty="0"/>
          </a:p>
          <a:p>
            <a:r>
              <a:rPr lang="en-IN" sz="2000" dirty="0"/>
              <a:t>3. Finally his Top Geologist found nearly 8 billion tonnes of Iron Ore in a small village near Jamshedpur in present day Jharkhand.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6941D-1332-4536-8A8B-A3B8A0F90A89}"/>
              </a:ext>
            </a:extLst>
          </p:cNvPr>
          <p:cNvSpPr txBox="1"/>
          <p:nvPr/>
        </p:nvSpPr>
        <p:spPr>
          <a:xfrm>
            <a:off x="8199876" y="6054709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dirty="0" err="1"/>
              <a:t>Jamshetji</a:t>
            </a:r>
            <a:r>
              <a:rPr lang="en-IN" b="1" dirty="0"/>
              <a:t> </a:t>
            </a:r>
            <a:r>
              <a:rPr lang="en-IN" b="1" i="1" dirty="0"/>
              <a:t>Tata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76EAA-39F5-4046-8DBF-2ABDEFA05053}"/>
              </a:ext>
            </a:extLst>
          </p:cNvPr>
          <p:cNvSpPr txBox="1"/>
          <p:nvPr/>
        </p:nvSpPr>
        <p:spPr>
          <a:xfrm>
            <a:off x="2213812" y="618625"/>
            <a:ext cx="58128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 err="1">
                <a:latin typeface="Algerian" panose="04020705040A02060702" pitchFamily="82" charset="0"/>
              </a:rPr>
              <a:t>Jamshetji</a:t>
            </a:r>
            <a:r>
              <a:rPr lang="en-IN" sz="5400" b="1" dirty="0">
                <a:latin typeface="Algerian" panose="04020705040A02060702" pitchFamily="82" charset="0"/>
              </a:rPr>
              <a:t> Tata</a:t>
            </a:r>
          </a:p>
          <a:p>
            <a:endParaRPr lang="en-IN" sz="54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810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5AE24E-2B33-484D-A777-E0968C88A803}"/>
              </a:ext>
            </a:extLst>
          </p:cNvPr>
          <p:cNvSpPr txBox="1"/>
          <p:nvPr/>
        </p:nvSpPr>
        <p:spPr>
          <a:xfrm>
            <a:off x="1289785" y="1135780"/>
            <a:ext cx="1047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Arial Black" panose="020B0A04020102020204" pitchFamily="34" charset="0"/>
              </a:rPr>
              <a:t>Why didn’t the British oppose the Steel Plant?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0A6AB-32E5-4C57-806B-0D637F6532A1}"/>
              </a:ext>
            </a:extLst>
          </p:cNvPr>
          <p:cNvSpPr txBox="1"/>
          <p:nvPr/>
        </p:nvSpPr>
        <p:spPr>
          <a:xfrm>
            <a:off x="1289785" y="2008630"/>
            <a:ext cx="45046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Because the British were aiming to increase the trade wealth</a:t>
            </a:r>
          </a:p>
          <a:p>
            <a:r>
              <a:rPr lang="en-IN" dirty="0"/>
              <a:t>Using expansion of railways.</a:t>
            </a:r>
          </a:p>
          <a:p>
            <a:r>
              <a:rPr lang="en-IN" dirty="0"/>
              <a:t>2. Since importing steel all the back from Britain was a costly process.</a:t>
            </a:r>
          </a:p>
          <a:p>
            <a:r>
              <a:rPr lang="en-IN" dirty="0"/>
              <a:t>3. Neither the British had time to survey the entire subcontinent looking for resources.</a:t>
            </a:r>
          </a:p>
          <a:p>
            <a:r>
              <a:rPr lang="en-IN" dirty="0"/>
              <a:t>4. So they reformed the mining laws so that people like Jamshedji could make use of available resources and supply steel to the government ultimately boosting trade.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FE913-EE60-4DC7-9B95-6463F654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13" y="1865739"/>
            <a:ext cx="5539354" cy="39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89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1E636-D23D-4B54-9161-C3B0A243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A0706-21A9-444B-A093-6A841CBE94C7}"/>
              </a:ext>
            </a:extLst>
          </p:cNvPr>
          <p:cNvSpPr txBox="1"/>
          <p:nvPr/>
        </p:nvSpPr>
        <p:spPr>
          <a:xfrm>
            <a:off x="367747" y="5724939"/>
            <a:ext cx="4905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latin typeface="Berlin Sans FB Demi" panose="020E0802020502020306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CALL</a:t>
            </a:r>
            <a:r>
              <a:rPr lang="en-IN" sz="6000" b="1" dirty="0">
                <a:latin typeface="Berlin Sans FB Demi" panose="020E0802020502020306" pitchFamily="34" charset="0"/>
              </a:rPr>
              <a:t> </a:t>
            </a:r>
            <a:r>
              <a:rPr lang="en-IN" sz="3600" b="1" dirty="0">
                <a:latin typeface="Arial Narrow" panose="020B0606020202030204" pitchFamily="34" charset="0"/>
              </a:rPr>
              <a:t>OF</a:t>
            </a:r>
            <a:r>
              <a:rPr lang="en-IN" sz="6000" b="1" dirty="0">
                <a:latin typeface="Berlin Sans FB Demi" panose="020E0802020502020306" pitchFamily="34" charset="0"/>
              </a:rPr>
              <a:t> DUTY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318D3-DBB6-4E1B-92B5-3A15AA3354B5}"/>
              </a:ext>
            </a:extLst>
          </p:cNvPr>
          <p:cNvSpPr txBox="1"/>
          <p:nvPr/>
        </p:nvSpPr>
        <p:spPr>
          <a:xfrm>
            <a:off x="3522847" y="462013"/>
            <a:ext cx="4490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rgbClr val="FF0000"/>
                </a:solidFill>
              </a:rPr>
              <a:t>World WAR 1</a:t>
            </a:r>
          </a:p>
        </p:txBody>
      </p:sp>
    </p:spTree>
    <p:extLst>
      <p:ext uri="{BB962C8B-B14F-4D97-AF65-F5344CB8AC3E}">
        <p14:creationId xmlns:p14="http://schemas.microsoft.com/office/powerpoint/2010/main" val="298758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23C75-6D20-4DE9-88BC-29C4661FFC38}"/>
              </a:ext>
            </a:extLst>
          </p:cNvPr>
          <p:cNvSpPr txBox="1"/>
          <p:nvPr/>
        </p:nvSpPr>
        <p:spPr>
          <a:xfrm>
            <a:off x="1103975" y="851836"/>
            <a:ext cx="888704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dirty="0"/>
              <a:t>“ During the World War 1, The Britishers viewpoint upon </a:t>
            </a:r>
          </a:p>
          <a:p>
            <a:pPr algn="ctr"/>
            <a:r>
              <a:rPr lang="en-IN" sz="3200" b="1" i="1" dirty="0"/>
              <a:t> Indian Industries grew from being envious to Supportive and encouraging”</a:t>
            </a:r>
          </a:p>
          <a:p>
            <a:pPr algn="ctr"/>
            <a:r>
              <a:rPr lang="en-IN" sz="3200" b="1" i="1" dirty="0"/>
              <a:t>So Indian Industries bloomed.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3E084-07C3-47C6-B9A0-E13E8525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12" y="3602704"/>
            <a:ext cx="8506774" cy="25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57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3F50F-1E00-4D3B-A62A-DABB37DE2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3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5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83234-12AA-4A23-AD9B-4BD8EC2A7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40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DDC26-AF1F-4E7D-BAC5-29788DADF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41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07EB6-FA86-4330-AB5C-E4C19069B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2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85FB3-2FFA-48E0-ACE2-33BFA6C28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D0D8F-BC8A-4A49-9C51-EAF1BA81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4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3"/>
            <a:ext cx="12192000" cy="67922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69B8E-6DE1-4A75-9E31-34400D645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18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1046C2-3084-4DB2-8B89-95A79C68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1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0E7FB-CD8F-4D49-895B-68DBE401A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46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FE37-C7AE-4DE1-A2E5-0E8FF3AA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CEAEF5-3BBC-42B1-A4DF-62F024675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04"/>
            <a:ext cx="12284766" cy="75636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E171F-FD68-4F68-8509-58BA76F6F28A}"/>
              </a:ext>
            </a:extLst>
          </p:cNvPr>
          <p:cNvSpPr txBox="1"/>
          <p:nvPr/>
        </p:nvSpPr>
        <p:spPr>
          <a:xfrm>
            <a:off x="835514" y="2442397"/>
            <a:ext cx="991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 </a:t>
            </a:r>
            <a:r>
              <a:rPr lang="en-IN" sz="24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Liberization</a:t>
            </a:r>
            <a:r>
              <a:rPr lang="en-IN" sz="2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of the Indian Economy</a:t>
            </a:r>
          </a:p>
          <a:p>
            <a:pPr algn="ctr"/>
            <a:r>
              <a:rPr lang="en-IN" sz="2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unleashed a period of remarkable growth for </a:t>
            </a:r>
          </a:p>
          <a:p>
            <a:pPr algn="ctr"/>
            <a:r>
              <a:rPr lang="en-IN" sz="24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 Tata Group, in India and Worldwide.</a:t>
            </a:r>
          </a:p>
          <a:p>
            <a:pPr algn="ctr"/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832624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028C53-5E0A-4A5A-9D3E-177F71B8A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7112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42DC-4F79-4C6D-AA30-ECC1C464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880" y="437044"/>
            <a:ext cx="11553312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So Any quest1ons 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50393C-248E-44A5-A29C-3A6767106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40" y="2133600"/>
            <a:ext cx="8839200" cy="4023360"/>
          </a:xfrm>
        </p:spPr>
      </p:pic>
    </p:spTree>
    <p:extLst>
      <p:ext uri="{BB962C8B-B14F-4D97-AF65-F5344CB8AC3E}">
        <p14:creationId xmlns:p14="http://schemas.microsoft.com/office/powerpoint/2010/main" val="386899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84"/>
            <a:ext cx="12192000" cy="68494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7"/>
            <a:ext cx="12191999" cy="6839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843"/>
            <a:ext cx="12192000" cy="68208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01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5620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</TotalTime>
  <Words>496</Words>
  <Application>Microsoft Office PowerPoint</Application>
  <PresentationFormat>Widescreen</PresentationFormat>
  <Paragraphs>64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Algerian</vt:lpstr>
      <vt:lpstr>Arial</vt:lpstr>
      <vt:lpstr>Arial Black</vt:lpstr>
      <vt:lpstr>Arial Narrow</vt:lpstr>
      <vt:lpstr>Berlin Sans FB Demi</vt:lpstr>
      <vt:lpstr>Cascadia Code</vt:lpstr>
      <vt:lpstr>Century Gothic</vt:lpstr>
      <vt:lpstr>Constantia</vt:lpstr>
      <vt:lpstr>Forte</vt:lpstr>
      <vt:lpstr>Helvetica Neue</vt:lpstr>
      <vt:lpstr>Times New Roman</vt:lpstr>
      <vt:lpstr>Vapor Trail</vt:lpstr>
      <vt:lpstr>Entrepreneurship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 OF ENTREPRENEURSHIP IN INDIA</vt:lpstr>
      <vt:lpstr>PowerPoint Presentation</vt:lpstr>
      <vt:lpstr>Rise of the global entrepreneurial class</vt:lpstr>
      <vt:lpstr>Why there are so few entrepreneurs in India? </vt:lpstr>
      <vt:lpstr>PowerPoint Presentation</vt:lpstr>
      <vt:lpstr>Entrepreneurship in india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Any quest1ons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HP</dc:creator>
  <cp:lastModifiedBy>HP</cp:lastModifiedBy>
  <cp:revision>5</cp:revision>
  <dcterms:created xsi:type="dcterms:W3CDTF">2021-12-18T07:13:00Z</dcterms:created>
  <dcterms:modified xsi:type="dcterms:W3CDTF">2022-01-20T18:22:14Z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828A25C254FB453CA44F9962BF0D4CB5</vt:lpwstr>
  </property>
  <property fmtid="{D5CDD505-2E9C-101B-9397-08002B2CF9AE}" pid="3" name="KSOProductBuildVer">
    <vt:lpwstr>1033-11.2.0.10382</vt:lpwstr>
  </property>
</Properties>
</file>